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8" r:id="rId4"/>
    <p:sldMasterId id="214748367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</p:sldIdLst>
  <p:sldSz cy="5143500" cx="9144000"/>
  <p:notesSz cx="6858000" cy="9144000"/>
  <p:embeddedFontLst>
    <p:embeddedFont>
      <p:font typeface="Raleway"/>
      <p:regular r:id="rId28"/>
      <p:bold r:id="rId29"/>
      <p:italic r:id="rId30"/>
      <p:boldItalic r:id="rId31"/>
    </p:embeddedFont>
    <p:embeddedFont>
      <p:font typeface="Roboto"/>
      <p:regular r:id="rId32"/>
      <p:bold r:id="rId33"/>
      <p:italic r:id="rId34"/>
      <p:boldItalic r:id="rId35"/>
    </p:embeddedFont>
    <p:embeddedFont>
      <p:font typeface="Lato"/>
      <p:regular r:id="rId36"/>
      <p:bold r:id="rId37"/>
      <p:italic r:id="rId38"/>
      <p:boldItalic r:id="rId39"/>
    </p:embeddedFont>
    <p:embeddedFont>
      <p:font typeface="Old Standard TT"/>
      <p:regular r:id="rId40"/>
      <p:bold r:id="rId41"/>
      <p:italic r:id="rId4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OldStandardTT-regular.fntdata"/><Relationship Id="rId20" Type="http://schemas.openxmlformats.org/officeDocument/2006/relationships/slide" Target="slides/slide14.xml"/><Relationship Id="rId42" Type="http://schemas.openxmlformats.org/officeDocument/2006/relationships/font" Target="fonts/OldStandardTT-italic.fntdata"/><Relationship Id="rId41" Type="http://schemas.openxmlformats.org/officeDocument/2006/relationships/font" Target="fonts/OldStandardTT-bold.fntdata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font" Target="fonts/Raleway-regular.fntdata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font" Target="fonts/Raleway-bold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Raleway-boldItalic.fntdata"/><Relationship Id="rId30" Type="http://schemas.openxmlformats.org/officeDocument/2006/relationships/font" Target="fonts/Raleway-italic.fntdata"/><Relationship Id="rId11" Type="http://schemas.openxmlformats.org/officeDocument/2006/relationships/slide" Target="slides/slide5.xml"/><Relationship Id="rId33" Type="http://schemas.openxmlformats.org/officeDocument/2006/relationships/font" Target="fonts/Roboto-bold.fntdata"/><Relationship Id="rId10" Type="http://schemas.openxmlformats.org/officeDocument/2006/relationships/slide" Target="slides/slide4.xml"/><Relationship Id="rId32" Type="http://schemas.openxmlformats.org/officeDocument/2006/relationships/font" Target="fonts/Roboto-regular.fntdata"/><Relationship Id="rId13" Type="http://schemas.openxmlformats.org/officeDocument/2006/relationships/slide" Target="slides/slide7.xml"/><Relationship Id="rId35" Type="http://schemas.openxmlformats.org/officeDocument/2006/relationships/font" Target="fonts/Roboto-boldItalic.fntdata"/><Relationship Id="rId12" Type="http://schemas.openxmlformats.org/officeDocument/2006/relationships/slide" Target="slides/slide6.xml"/><Relationship Id="rId34" Type="http://schemas.openxmlformats.org/officeDocument/2006/relationships/font" Target="fonts/Roboto-italic.fntdata"/><Relationship Id="rId15" Type="http://schemas.openxmlformats.org/officeDocument/2006/relationships/slide" Target="slides/slide9.xml"/><Relationship Id="rId37" Type="http://schemas.openxmlformats.org/officeDocument/2006/relationships/font" Target="fonts/Lato-bold.fntdata"/><Relationship Id="rId14" Type="http://schemas.openxmlformats.org/officeDocument/2006/relationships/slide" Target="slides/slide8.xml"/><Relationship Id="rId36" Type="http://schemas.openxmlformats.org/officeDocument/2006/relationships/font" Target="fonts/Lato-regular.fntdata"/><Relationship Id="rId17" Type="http://schemas.openxmlformats.org/officeDocument/2006/relationships/slide" Target="slides/slide11.xml"/><Relationship Id="rId39" Type="http://schemas.openxmlformats.org/officeDocument/2006/relationships/font" Target="fonts/Lato-boldItalic.fntdata"/><Relationship Id="rId16" Type="http://schemas.openxmlformats.org/officeDocument/2006/relationships/slide" Target="slides/slide10.xml"/><Relationship Id="rId38" Type="http://schemas.openxmlformats.org/officeDocument/2006/relationships/font" Target="fonts/Lato-italic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25f6af9dd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25f6af9dd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107d93e1e93_4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107d93e1e93_4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107d93e1e93_0_3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107d93e1e93_0_3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107d93e1e93_5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107d93e1e93_5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107d93e1e93_0_9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107d93e1e93_0_9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107d93e1e93_0_10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107d93e1e93_0_10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107d93e1e93_0_10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107d93e1e93_0_10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107d93e1e93_0_1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107d93e1e93_0_1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07d93e1e93_0_1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107d93e1e93_0_1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107d93e1e93_0_11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Google Shape;448;g107d93e1e93_0_1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107d93e1e93_0_1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107d93e1e93_0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107d93e1e93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107d93e1e93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107d93e1e93_0_1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107d93e1e93_0_1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107d93e1e93_6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107d93e1e93_6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107d93e1e93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107d93e1e93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107d93e1e93_1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107d93e1e93_1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107d93e1e93_1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107d93e1e93_1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107d93e1e93_5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107d93e1e93_5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5430e6bdd_5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25430e6bdd_5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107d93e1e93_0_1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107d93e1e93_0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107d93e1e93_0_3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107d93e1e93_0_3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3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0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4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1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lt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729450" y="1322450"/>
            <a:ext cx="3787800" cy="198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729595" y="3401500"/>
            <a:ext cx="37878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4" name="Google Shape;14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" name="Google Shape;16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1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2" name="Google Shape;92;p11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93" name="Google Shape;93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5" name="Google Shape;95;p11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96" name="Google Shape;96;p11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97" name="Google Shape;97;p11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98" name="Google Shape;98;p1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 1">
  <p:cSld name="SECTION_TITLE_AND_DESCRIPTION_1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ide view of hands writing in a notebook at a cafe" id="100" name="Google Shape;100;p12"/>
          <p:cNvPicPr preferRelativeResize="0"/>
          <p:nvPr/>
        </p:nvPicPr>
        <p:blipFill rotWithShape="1">
          <a:blip r:embed="rId2">
            <a:alphaModFix/>
          </a:blip>
          <a:srcRect b="26446" l="9050" r="54351" t="12064"/>
          <a:stretch/>
        </p:blipFill>
        <p:spPr>
          <a:xfrm>
            <a:off x="1" y="-50"/>
            <a:ext cx="4572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2"/>
          <p:cNvSpPr/>
          <p:nvPr/>
        </p:nvSpPr>
        <p:spPr>
          <a:xfrm>
            <a:off x="1650" y="0"/>
            <a:ext cx="4568700" cy="5143500"/>
          </a:xfrm>
          <a:prstGeom prst="rect">
            <a:avLst/>
          </a:prstGeom>
          <a:solidFill>
            <a:srgbClr val="178D7D">
              <a:alpha val="680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2" name="Google Shape;102;p1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03" name="Google Shape;103;p1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p1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5" name="Google Shape;105;p12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06" name="Google Shape;106;p12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07" name="Google Shape;107;p12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08" name="Google Shape;108;p12"/>
          <p:cNvSpPr txBox="1"/>
          <p:nvPr>
            <p:ph idx="12" type="sldNum"/>
          </p:nvPr>
        </p:nvSpPr>
        <p:spPr>
          <a:xfrm>
            <a:off x="8536300" y="474985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 1 2">
  <p:cSld name="SECTION_TITLE_AND_DESCRIPTION_1_2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13"/>
          <p:cNvPicPr preferRelativeResize="0"/>
          <p:nvPr/>
        </p:nvPicPr>
        <p:blipFill rotWithShape="1">
          <a:blip r:embed="rId2">
            <a:alphaModFix/>
          </a:blip>
          <a:srcRect b="0" l="31883" r="25713" t="8096"/>
          <a:stretch/>
        </p:blipFill>
        <p:spPr>
          <a:xfrm>
            <a:off x="0" y="0"/>
            <a:ext cx="45752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3"/>
          <p:cNvSpPr/>
          <p:nvPr/>
        </p:nvSpPr>
        <p:spPr>
          <a:xfrm>
            <a:off x="-75" y="0"/>
            <a:ext cx="4572000" cy="5143500"/>
          </a:xfrm>
          <a:prstGeom prst="rect">
            <a:avLst/>
          </a:prstGeom>
          <a:solidFill>
            <a:srgbClr val="178D7D">
              <a:alpha val="680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2" name="Google Shape;112;p1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13" name="Google Shape;113;p1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5" name="Google Shape;115;p13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16" name="Google Shape;116;p13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17" name="Google Shape;117;p13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18" name="Google Shape;118;p1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4"/>
          <p:cNvSpPr txBox="1"/>
          <p:nvPr>
            <p:ph idx="1" type="body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21" name="Google Shape;121;p1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oogle Shape;123;p15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124" name="Google Shape;124;p1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1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6" name="Google Shape;126;p15"/>
          <p:cNvSpPr txBox="1"/>
          <p:nvPr>
            <p:ph hasCustomPrompt="1" type="title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7" name="Google Shape;127;p15"/>
          <p:cNvSpPr txBox="1"/>
          <p:nvPr>
            <p:ph idx="1" type="body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8" name="Google Shape;128;p1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lt2"/>
        </a:solidFill>
      </p:bgPr>
    </p:bg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8"/>
          <p:cNvSpPr txBox="1"/>
          <p:nvPr>
            <p:ph type="ctrTitle"/>
          </p:nvPr>
        </p:nvSpPr>
        <p:spPr>
          <a:xfrm>
            <a:off x="729450" y="1322450"/>
            <a:ext cx="3787800" cy="198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37" name="Google Shape;137;p18"/>
          <p:cNvSpPr txBox="1"/>
          <p:nvPr>
            <p:ph idx="1" type="subTitle"/>
          </p:nvPr>
        </p:nvSpPr>
        <p:spPr>
          <a:xfrm>
            <a:off x="729595" y="3401500"/>
            <a:ext cx="37878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38" name="Google Shape;138;p1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39" name="Google Shape;139;p18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40" name="Google Shape;140;p1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" name="Google Shape;141;p1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2" name="Google Shape;142;p18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TITLE_1">
    <p:bg>
      <p:bgPr>
        <a:solidFill>
          <a:schemeClr val="lt2"/>
        </a:solidFill>
      </p:bgPr>
    </p:bg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9"/>
          <p:cNvSpPr txBox="1"/>
          <p:nvPr>
            <p:ph type="ctrTitle"/>
          </p:nvPr>
        </p:nvSpPr>
        <p:spPr>
          <a:xfrm>
            <a:off x="729450" y="1322450"/>
            <a:ext cx="3787800" cy="198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45" name="Google Shape;145;p19"/>
          <p:cNvSpPr txBox="1"/>
          <p:nvPr>
            <p:ph idx="1" type="subTitle"/>
          </p:nvPr>
        </p:nvSpPr>
        <p:spPr>
          <a:xfrm>
            <a:off x="729595" y="3401500"/>
            <a:ext cx="37878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46" name="Google Shape;146;p1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47" name="Google Shape;147;p1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48" name="Google Shape;148;p1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1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0" name="Google Shape;150;p19"/>
          <p:cNvSpPr/>
          <p:nvPr/>
        </p:nvSpPr>
        <p:spPr>
          <a:xfrm>
            <a:off x="0" y="1"/>
            <a:ext cx="9144000" cy="467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51" name="Google Shape;151;p19"/>
          <p:cNvGrpSpPr/>
          <p:nvPr/>
        </p:nvGrpSpPr>
        <p:grpSpPr>
          <a:xfrm>
            <a:off x="5063108" y="1313285"/>
            <a:ext cx="3459716" cy="2670463"/>
            <a:chOff x="3553042" y="1657806"/>
            <a:chExt cx="3461100" cy="2671532"/>
          </a:xfrm>
        </p:grpSpPr>
        <p:sp>
          <p:nvSpPr>
            <p:cNvPr id="152" name="Google Shape;152;p19"/>
            <p:cNvSpPr/>
            <p:nvPr/>
          </p:nvSpPr>
          <p:spPr>
            <a:xfrm>
              <a:off x="4856024" y="3625653"/>
              <a:ext cx="944700" cy="663300"/>
            </a:xfrm>
            <a:prstGeom prst="trapezoid">
              <a:avLst>
                <a:gd fmla="val 25000" name="adj"/>
              </a:avLst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19"/>
            <p:cNvSpPr/>
            <p:nvPr/>
          </p:nvSpPr>
          <p:spPr>
            <a:xfrm rot="10800000">
              <a:off x="4953871" y="3681997"/>
              <a:ext cx="400200" cy="606600"/>
            </a:xfrm>
            <a:prstGeom prst="triangle">
              <a:avLst>
                <a:gd fmla="val 96745" name="adj"/>
              </a:avLst>
            </a:pr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19"/>
            <p:cNvSpPr/>
            <p:nvPr/>
          </p:nvSpPr>
          <p:spPr>
            <a:xfrm>
              <a:off x="4767796" y="3681816"/>
              <a:ext cx="163500" cy="606600"/>
            </a:xfrm>
            <a:prstGeom prst="triangle">
              <a:avLst>
                <a:gd fmla="val 98558" name="adj"/>
              </a:avLst>
            </a:pr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p19"/>
            <p:cNvSpPr/>
            <p:nvPr/>
          </p:nvSpPr>
          <p:spPr>
            <a:xfrm rot="10800000">
              <a:off x="4678237" y="4276102"/>
              <a:ext cx="1210800" cy="45600"/>
            </a:xfrm>
            <a:prstGeom prst="roundRect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" name="Google Shape;156;p19"/>
            <p:cNvSpPr/>
            <p:nvPr/>
          </p:nvSpPr>
          <p:spPr>
            <a:xfrm rot="10800000">
              <a:off x="4668343" y="4283738"/>
              <a:ext cx="1230600" cy="45600"/>
            </a:xfrm>
            <a:prstGeom prst="roundRect">
              <a:avLst>
                <a:gd fmla="val 50000" name="adj"/>
              </a:avLst>
            </a:pr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" name="Google Shape;157;p19"/>
            <p:cNvSpPr/>
            <p:nvPr/>
          </p:nvSpPr>
          <p:spPr>
            <a:xfrm>
              <a:off x="4926950" y="3681915"/>
              <a:ext cx="42900" cy="594300"/>
            </a:xfrm>
            <a:prstGeom prst="rect">
              <a:avLst/>
            </a:pr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" name="Google Shape;158;p19"/>
            <p:cNvSpPr/>
            <p:nvPr/>
          </p:nvSpPr>
          <p:spPr>
            <a:xfrm>
              <a:off x="3553042" y="1674645"/>
              <a:ext cx="3461100" cy="2014500"/>
            </a:xfrm>
            <a:prstGeom prst="roundRect">
              <a:avLst>
                <a:gd fmla="val 1882" name="adj"/>
              </a:avLst>
            </a:prstGeom>
            <a:solidFill>
              <a:srgbClr val="6666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" name="Google Shape;159;p19"/>
            <p:cNvSpPr/>
            <p:nvPr/>
          </p:nvSpPr>
          <p:spPr>
            <a:xfrm>
              <a:off x="3553042" y="1657806"/>
              <a:ext cx="3461100" cy="2014500"/>
            </a:xfrm>
            <a:prstGeom prst="roundRect">
              <a:avLst>
                <a:gd fmla="val 1764" name="adj"/>
              </a:avLst>
            </a:prstGeom>
            <a:solidFill>
              <a:srgbClr val="43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descr="Component Detail" id="160" name="Google Shape;160;p19"/>
          <p:cNvPicPr preferRelativeResize="0"/>
          <p:nvPr/>
        </p:nvPicPr>
        <p:blipFill rotWithShape="1">
          <a:blip r:embed="rId2">
            <a:alphaModFix/>
          </a:blip>
          <a:srcRect b="25076" l="0" r="0" t="0"/>
          <a:stretch/>
        </p:blipFill>
        <p:spPr>
          <a:xfrm>
            <a:off x="5161725" y="1399791"/>
            <a:ext cx="3262825" cy="1833425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19"/>
          <p:cNvSpPr/>
          <p:nvPr/>
        </p:nvSpPr>
        <p:spPr>
          <a:xfrm flipH="1">
            <a:off x="5156273" y="1401826"/>
            <a:ext cx="3268500" cy="1812900"/>
          </a:xfrm>
          <a:prstGeom prst="rtTriangle">
            <a:avLst/>
          </a:prstGeom>
          <a:solidFill>
            <a:srgbClr val="000000">
              <a:alpha val="30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62" name="Google Shape;162;p19"/>
          <p:cNvGrpSpPr/>
          <p:nvPr/>
        </p:nvGrpSpPr>
        <p:grpSpPr>
          <a:xfrm>
            <a:off x="7666681" y="2077877"/>
            <a:ext cx="1148179" cy="2282764"/>
            <a:chOff x="7666681" y="2077877"/>
            <a:chExt cx="1148179" cy="2282764"/>
          </a:xfrm>
        </p:grpSpPr>
        <p:grpSp>
          <p:nvGrpSpPr>
            <p:cNvPr id="163" name="Google Shape;163;p19"/>
            <p:cNvGrpSpPr/>
            <p:nvPr/>
          </p:nvGrpSpPr>
          <p:grpSpPr>
            <a:xfrm>
              <a:off x="7666681" y="2077877"/>
              <a:ext cx="1148179" cy="2282764"/>
              <a:chOff x="3983627" y="1676395"/>
              <a:chExt cx="1449538" cy="2881914"/>
            </a:xfrm>
          </p:grpSpPr>
          <p:sp>
            <p:nvSpPr>
              <p:cNvPr id="164" name="Google Shape;164;p19"/>
              <p:cNvSpPr/>
              <p:nvPr/>
            </p:nvSpPr>
            <p:spPr>
              <a:xfrm rot="-5400000">
                <a:off x="3276827" y="2404608"/>
                <a:ext cx="2860500" cy="1446900"/>
              </a:xfrm>
              <a:prstGeom prst="roundRect">
                <a:avLst>
                  <a:gd fmla="val 4551" name="adj"/>
                </a:avLst>
              </a:prstGeom>
              <a:solidFill>
                <a:srgbClr val="66666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" name="Google Shape;165;p19"/>
              <p:cNvSpPr/>
              <p:nvPr/>
            </p:nvSpPr>
            <p:spPr>
              <a:xfrm rot="-5400000">
                <a:off x="3279465" y="2383195"/>
                <a:ext cx="2860500" cy="1446900"/>
              </a:xfrm>
              <a:prstGeom prst="roundRect">
                <a:avLst>
                  <a:gd fmla="val 4551" name="adj"/>
                </a:avLst>
              </a:prstGeom>
              <a:solidFill>
                <a:srgbClr val="33333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" name="Google Shape;166;p19"/>
              <p:cNvSpPr/>
              <p:nvPr/>
            </p:nvSpPr>
            <p:spPr>
              <a:xfrm>
                <a:off x="4473243" y="4318802"/>
                <a:ext cx="472800" cy="76800"/>
              </a:xfrm>
              <a:prstGeom prst="roundRect">
                <a:avLst>
                  <a:gd fmla="val 50000" name="adj"/>
                </a:avLst>
              </a:prstGeom>
              <a:solidFill>
                <a:srgbClr val="4B4B4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pic>
          <p:nvPicPr>
            <p:cNvPr descr="Mobile View" id="167" name="Google Shape;167;p19"/>
            <p:cNvPicPr preferRelativeResize="0"/>
            <p:nvPr/>
          </p:nvPicPr>
          <p:blipFill rotWithShape="1">
            <a:blip r:embed="rId3">
              <a:alphaModFix/>
            </a:blip>
            <a:srcRect b="4371" l="0" r="0" t="4362"/>
            <a:stretch/>
          </p:blipFill>
          <p:spPr>
            <a:xfrm>
              <a:off x="7720839" y="2222723"/>
              <a:ext cx="1037555" cy="183341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8" name="Google Shape;168;p19"/>
            <p:cNvSpPr/>
            <p:nvPr/>
          </p:nvSpPr>
          <p:spPr>
            <a:xfrm flipH="1">
              <a:off x="7722342" y="2222973"/>
              <a:ext cx="1037700" cy="1833000"/>
            </a:xfrm>
            <a:prstGeom prst="rtTriangle">
              <a:avLst/>
            </a:prstGeom>
            <a:solidFill>
              <a:srgbClr val="000000">
                <a:alpha val="30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" name="Google Shape;170;p20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71" name="Google Shape;171;p20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" name="Google Shape;172;p20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3" name="Google Shape;173;p20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4" name="Google Shape;174;p2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1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77" name="Google Shape;177;p21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78" name="Google Shape;178;p2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" name="Google Shape;179;p2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80" name="Google Shape;180;p21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81" name="Google Shape;181;p21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82" name="Google Shape;182;p2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TITLE_1">
    <p:bg>
      <p:bgPr>
        <a:solidFill>
          <a:schemeClr val="lt2"/>
        </a:solid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ctrTitle"/>
          </p:nvPr>
        </p:nvSpPr>
        <p:spPr>
          <a:xfrm>
            <a:off x="729450" y="1322450"/>
            <a:ext cx="3787800" cy="198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9" name="Google Shape;19;p3"/>
          <p:cNvSpPr txBox="1"/>
          <p:nvPr>
            <p:ph idx="1" type="subTitle"/>
          </p:nvPr>
        </p:nvSpPr>
        <p:spPr>
          <a:xfrm>
            <a:off x="729595" y="3401500"/>
            <a:ext cx="37878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1" name="Google Shape;21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2" name="Google Shape;22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4" name="Google Shape;24;p3"/>
          <p:cNvSpPr/>
          <p:nvPr/>
        </p:nvSpPr>
        <p:spPr>
          <a:xfrm>
            <a:off x="0" y="1"/>
            <a:ext cx="9144000" cy="467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5" name="Google Shape;25;p3"/>
          <p:cNvGrpSpPr/>
          <p:nvPr/>
        </p:nvGrpSpPr>
        <p:grpSpPr>
          <a:xfrm>
            <a:off x="5063224" y="1313339"/>
            <a:ext cx="3459829" cy="2670551"/>
            <a:chOff x="3553042" y="1657806"/>
            <a:chExt cx="3461100" cy="2671532"/>
          </a:xfrm>
        </p:grpSpPr>
        <p:sp>
          <p:nvSpPr>
            <p:cNvPr id="26" name="Google Shape;26;p3"/>
            <p:cNvSpPr/>
            <p:nvPr/>
          </p:nvSpPr>
          <p:spPr>
            <a:xfrm>
              <a:off x="4856024" y="3625653"/>
              <a:ext cx="944700" cy="663300"/>
            </a:xfrm>
            <a:prstGeom prst="trapezoid">
              <a:avLst>
                <a:gd fmla="val 25000" name="adj"/>
              </a:avLst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 rot="10800000">
              <a:off x="4953871" y="3681997"/>
              <a:ext cx="400200" cy="606600"/>
            </a:xfrm>
            <a:prstGeom prst="triangle">
              <a:avLst>
                <a:gd fmla="val 96745" name="adj"/>
              </a:avLst>
            </a:pr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>
              <a:off x="4767796" y="3681816"/>
              <a:ext cx="163500" cy="606600"/>
            </a:xfrm>
            <a:prstGeom prst="triangle">
              <a:avLst>
                <a:gd fmla="val 98558" name="adj"/>
              </a:avLst>
            </a:pr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 rot="10800000">
              <a:off x="4678237" y="4276102"/>
              <a:ext cx="1210800" cy="45600"/>
            </a:xfrm>
            <a:prstGeom prst="roundRect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 rot="10800000">
              <a:off x="4668343" y="4283738"/>
              <a:ext cx="1230600" cy="45600"/>
            </a:xfrm>
            <a:prstGeom prst="roundRect">
              <a:avLst>
                <a:gd fmla="val 50000" name="adj"/>
              </a:avLst>
            </a:pr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>
              <a:off x="4926950" y="3681915"/>
              <a:ext cx="42900" cy="594300"/>
            </a:xfrm>
            <a:prstGeom prst="rect">
              <a:avLst/>
            </a:pr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3553042" y="1674645"/>
              <a:ext cx="3461100" cy="2014500"/>
            </a:xfrm>
            <a:prstGeom prst="roundRect">
              <a:avLst>
                <a:gd fmla="val 1882" name="adj"/>
              </a:avLst>
            </a:prstGeom>
            <a:solidFill>
              <a:srgbClr val="6666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3553042" y="1657806"/>
              <a:ext cx="3461100" cy="2014500"/>
            </a:xfrm>
            <a:prstGeom prst="roundRect">
              <a:avLst>
                <a:gd fmla="val 1764" name="adj"/>
              </a:avLst>
            </a:prstGeom>
            <a:solidFill>
              <a:srgbClr val="43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descr="Component Detail" id="34" name="Google Shape;34;p3"/>
          <p:cNvPicPr preferRelativeResize="0"/>
          <p:nvPr/>
        </p:nvPicPr>
        <p:blipFill rotWithShape="1">
          <a:blip r:embed="rId2">
            <a:alphaModFix/>
          </a:blip>
          <a:srcRect b="25076" l="0" r="0" t="0"/>
          <a:stretch/>
        </p:blipFill>
        <p:spPr>
          <a:xfrm>
            <a:off x="5161725" y="1399791"/>
            <a:ext cx="3262825" cy="1833425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3"/>
          <p:cNvSpPr/>
          <p:nvPr/>
        </p:nvSpPr>
        <p:spPr>
          <a:xfrm flipH="1">
            <a:off x="5156196" y="1401826"/>
            <a:ext cx="3268577" cy="1812993"/>
          </a:xfrm>
          <a:prstGeom prst="rtTriangle">
            <a:avLst/>
          </a:prstGeom>
          <a:solidFill>
            <a:srgbClr val="000000">
              <a:alpha val="30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6" name="Google Shape;36;p3"/>
          <p:cNvGrpSpPr/>
          <p:nvPr/>
        </p:nvGrpSpPr>
        <p:grpSpPr>
          <a:xfrm>
            <a:off x="7666681" y="2077877"/>
            <a:ext cx="1148179" cy="2282764"/>
            <a:chOff x="7666681" y="2077877"/>
            <a:chExt cx="1148179" cy="2282764"/>
          </a:xfrm>
        </p:grpSpPr>
        <p:grpSp>
          <p:nvGrpSpPr>
            <p:cNvPr id="37" name="Google Shape;37;p3"/>
            <p:cNvGrpSpPr/>
            <p:nvPr/>
          </p:nvGrpSpPr>
          <p:grpSpPr>
            <a:xfrm>
              <a:off x="7666681" y="2077877"/>
              <a:ext cx="1148179" cy="2282764"/>
              <a:chOff x="3983627" y="1676395"/>
              <a:chExt cx="1449538" cy="2881914"/>
            </a:xfrm>
          </p:grpSpPr>
          <p:sp>
            <p:nvSpPr>
              <p:cNvPr id="38" name="Google Shape;38;p3"/>
              <p:cNvSpPr/>
              <p:nvPr/>
            </p:nvSpPr>
            <p:spPr>
              <a:xfrm rot="-5400000">
                <a:off x="3276827" y="2404608"/>
                <a:ext cx="2860500" cy="1446900"/>
              </a:xfrm>
              <a:prstGeom prst="roundRect">
                <a:avLst>
                  <a:gd fmla="val 4551" name="adj"/>
                </a:avLst>
              </a:prstGeom>
              <a:solidFill>
                <a:srgbClr val="66666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" name="Google Shape;39;p3"/>
              <p:cNvSpPr/>
              <p:nvPr/>
            </p:nvSpPr>
            <p:spPr>
              <a:xfrm rot="-5400000">
                <a:off x="3279465" y="2383195"/>
                <a:ext cx="2860500" cy="1446900"/>
              </a:xfrm>
              <a:prstGeom prst="roundRect">
                <a:avLst>
                  <a:gd fmla="val 4551" name="adj"/>
                </a:avLst>
              </a:prstGeom>
              <a:solidFill>
                <a:srgbClr val="33333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" name="Google Shape;40;p3"/>
              <p:cNvSpPr/>
              <p:nvPr/>
            </p:nvSpPr>
            <p:spPr>
              <a:xfrm>
                <a:off x="4473243" y="4318802"/>
                <a:ext cx="472800" cy="76800"/>
              </a:xfrm>
              <a:prstGeom prst="roundRect">
                <a:avLst>
                  <a:gd fmla="val 50000" name="adj"/>
                </a:avLst>
              </a:prstGeom>
              <a:solidFill>
                <a:srgbClr val="4B4B4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pic>
          <p:nvPicPr>
            <p:cNvPr descr="Mobile View" id="41" name="Google Shape;41;p3"/>
            <p:cNvPicPr preferRelativeResize="0"/>
            <p:nvPr/>
          </p:nvPicPr>
          <p:blipFill rotWithShape="1">
            <a:blip r:embed="rId3">
              <a:alphaModFix/>
            </a:blip>
            <a:srcRect b="4371" l="0" r="0" t="4362"/>
            <a:stretch/>
          </p:blipFill>
          <p:spPr>
            <a:xfrm>
              <a:off x="7720839" y="2222723"/>
              <a:ext cx="1037555" cy="183341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" name="Google Shape;42;p3"/>
            <p:cNvSpPr/>
            <p:nvPr/>
          </p:nvSpPr>
          <p:spPr>
            <a:xfrm flipH="1">
              <a:off x="7722342" y="2222973"/>
              <a:ext cx="1037700" cy="1833000"/>
            </a:xfrm>
            <a:prstGeom prst="rtTriangle">
              <a:avLst/>
            </a:prstGeom>
            <a:solidFill>
              <a:srgbClr val="000000">
                <a:alpha val="30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85" name="Google Shape;185;p2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86" name="Google Shape;186;p2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" name="Google Shape;187;p2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88" name="Google Shape;188;p22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89" name="Google Shape;189;p22"/>
          <p:cNvSpPr txBox="1"/>
          <p:nvPr>
            <p:ph idx="1" type="body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90" name="Google Shape;190;p22"/>
          <p:cNvSpPr txBox="1"/>
          <p:nvPr>
            <p:ph idx="2" type="body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91" name="Google Shape;191;p2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3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94" name="Google Shape;194;p2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95" name="Google Shape;195;p2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" name="Google Shape;196;p2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97" name="Google Shape;197;p23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98" name="Google Shape;198;p2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TITLE_ONLY_1"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2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04" name="Google Shape;204;p2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05" name="Google Shape;205;p2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" name="Google Shape;206;p2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07" name="Google Shape;207;p25"/>
          <p:cNvSpPr txBox="1"/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08" name="Google Shape;208;p25"/>
          <p:cNvSpPr txBox="1"/>
          <p:nvPr>
            <p:ph idx="1" type="body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09" name="Google Shape;209;p2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rgbClr val="97ABA8"/>
        </a:solidFill>
      </p:bgPr>
    </p:bg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" name="Google Shape;211;p26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212" name="Google Shape;212;p2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" name="Google Shape;213;p2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4" name="Google Shape;214;p26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15" name="Google Shape;215;p2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7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18" name="Google Shape;218;p2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19" name="Google Shape;219;p2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" name="Google Shape;220;p2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21" name="Google Shape;221;p27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22" name="Google Shape;222;p27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23" name="Google Shape;223;p27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24" name="Google Shape;224;p2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 1">
  <p:cSld name="SECTION_TITLE_AND_DESCRIPTION_1"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ide view of hands writing in a notebook at a cafe" id="226" name="Google Shape;226;p28"/>
          <p:cNvPicPr preferRelativeResize="0"/>
          <p:nvPr/>
        </p:nvPicPr>
        <p:blipFill rotWithShape="1">
          <a:blip r:embed="rId2">
            <a:alphaModFix/>
          </a:blip>
          <a:srcRect b="26446" l="9050" r="54351" t="12064"/>
          <a:stretch/>
        </p:blipFill>
        <p:spPr>
          <a:xfrm>
            <a:off x="1" y="-50"/>
            <a:ext cx="4572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8"/>
          <p:cNvSpPr/>
          <p:nvPr/>
        </p:nvSpPr>
        <p:spPr>
          <a:xfrm>
            <a:off x="1650" y="0"/>
            <a:ext cx="4568700" cy="5143500"/>
          </a:xfrm>
          <a:prstGeom prst="rect">
            <a:avLst/>
          </a:prstGeom>
          <a:solidFill>
            <a:srgbClr val="178D7D">
              <a:alpha val="680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28" name="Google Shape;228;p28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29" name="Google Shape;229;p2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" name="Google Shape;230;p2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31" name="Google Shape;231;p28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32" name="Google Shape;232;p28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33" name="Google Shape;233;p28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34" name="Google Shape;234;p28"/>
          <p:cNvSpPr txBox="1"/>
          <p:nvPr>
            <p:ph idx="12" type="sldNum"/>
          </p:nvPr>
        </p:nvSpPr>
        <p:spPr>
          <a:xfrm>
            <a:off x="8536300" y="474985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 1 2">
  <p:cSld name="SECTION_TITLE_AND_DESCRIPTION_1_2"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29"/>
          <p:cNvPicPr preferRelativeResize="0"/>
          <p:nvPr/>
        </p:nvPicPr>
        <p:blipFill rotWithShape="1">
          <a:blip r:embed="rId2">
            <a:alphaModFix/>
          </a:blip>
          <a:srcRect b="0" l="31883" r="25713" t="8096"/>
          <a:stretch/>
        </p:blipFill>
        <p:spPr>
          <a:xfrm>
            <a:off x="0" y="0"/>
            <a:ext cx="45752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29"/>
          <p:cNvSpPr/>
          <p:nvPr/>
        </p:nvSpPr>
        <p:spPr>
          <a:xfrm>
            <a:off x="-75" y="0"/>
            <a:ext cx="4572000" cy="5143500"/>
          </a:xfrm>
          <a:prstGeom prst="rect">
            <a:avLst/>
          </a:prstGeom>
          <a:solidFill>
            <a:srgbClr val="178D7D">
              <a:alpha val="680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38" name="Google Shape;238;p2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39" name="Google Shape;239;p2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" name="Google Shape;240;p2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41" name="Google Shape;241;p29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42" name="Google Shape;242;p29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43" name="Google Shape;243;p29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44" name="Google Shape;244;p2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0"/>
          <p:cNvSpPr txBox="1"/>
          <p:nvPr>
            <p:ph idx="1" type="body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247" name="Google Shape;247;p3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9" name="Google Shape;249;p3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250" name="Google Shape;250;p3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" name="Google Shape;251;p3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52" name="Google Shape;252;p31"/>
          <p:cNvSpPr txBox="1"/>
          <p:nvPr>
            <p:ph hasCustomPrompt="1" type="title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3" name="Google Shape;253;p31"/>
          <p:cNvSpPr txBox="1"/>
          <p:nvPr>
            <p:ph idx="1" type="body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54" name="Google Shape;254;p3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oogle Shape;44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5" name="Google Shape;45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7" name="Google Shape;47;p4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8" name="Google Shape;48;p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1" name="Google Shape;51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2" name="Google Shape;52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" name="Google Shape;53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4" name="Google Shape;54;p5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5" name="Google Shape;55;p5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6" name="Google Shape;56;p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9" name="Google Shape;59;p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0" name="Google Shape;60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" name="Google Shape;61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2" name="Google Shape;62;p6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3" name="Google Shape;63;p6"/>
          <p:cNvSpPr txBox="1"/>
          <p:nvPr>
            <p:ph idx="1" type="body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4" name="Google Shape;64;p6"/>
          <p:cNvSpPr txBox="1"/>
          <p:nvPr>
            <p:ph idx="2" type="body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5" name="Google Shape;65;p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8" name="Google Shape;68;p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9" name="Google Shape;69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" name="Google Shape;70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1" name="Google Shape;71;p7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72" name="Google Shape;72;p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TITLE_ONLY_1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8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9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8" name="Google Shape;78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79" name="Google Shape;79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1" name="Google Shape;81;p9"/>
          <p:cNvSpPr txBox="1"/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2" name="Google Shape;82;p9"/>
          <p:cNvSpPr txBox="1"/>
          <p:nvPr>
            <p:ph idx="1" type="body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83" name="Google Shape;83;p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oogle Shape;85;p10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86" name="Google Shape;86;p10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10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8" name="Google Shape;88;p10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9" name="Google Shape;89;p1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29.xml"/><Relationship Id="rId16" Type="http://schemas.openxmlformats.org/officeDocument/2006/relationships/theme" Target="../theme/theme1.xml"/><Relationship Id="rId5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33" name="Google Shape;133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34" name="Google Shape;134;p1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42.png"/><Relationship Id="rId6" Type="http://schemas.openxmlformats.org/officeDocument/2006/relationships/hyperlink" Target="https://www.figma.com/proto/40UReu3AwDMnhqwLCch8zb/HF710%3A-SA%5E3?page-id=119%3A1447&amp;node-id=203%3A1447&amp;viewport=241%2C48%2C0.07&amp;scaling=scale-down&amp;starting-point-node-id=203%3A1447&amp;show-proto-sidebar=1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://drive.google.com/file/d/19K-V87vb0PPATa330OyyrTSMP1FRYaEw/view" TargetMode="External"/><Relationship Id="rId4" Type="http://schemas.openxmlformats.org/officeDocument/2006/relationships/image" Target="../media/image1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9.png"/><Relationship Id="rId4" Type="http://schemas.openxmlformats.org/officeDocument/2006/relationships/image" Target="../media/image24.png"/><Relationship Id="rId5" Type="http://schemas.openxmlformats.org/officeDocument/2006/relationships/image" Target="../media/image2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6.png"/><Relationship Id="rId4" Type="http://schemas.openxmlformats.org/officeDocument/2006/relationships/image" Target="../media/image1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0.png"/><Relationship Id="rId4" Type="http://schemas.openxmlformats.org/officeDocument/2006/relationships/image" Target="../media/image3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3.png"/><Relationship Id="rId4" Type="http://schemas.openxmlformats.org/officeDocument/2006/relationships/image" Target="../media/image3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4.png"/><Relationship Id="rId4" Type="http://schemas.openxmlformats.org/officeDocument/2006/relationships/image" Target="../media/image3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1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7.png"/><Relationship Id="rId4" Type="http://schemas.openxmlformats.org/officeDocument/2006/relationships/image" Target="../media/image20.png"/><Relationship Id="rId5" Type="http://schemas.openxmlformats.org/officeDocument/2006/relationships/image" Target="../media/image2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4.png"/><Relationship Id="rId4" Type="http://schemas.openxmlformats.org/officeDocument/2006/relationships/image" Target="../media/image2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9.png"/><Relationship Id="rId8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jp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22.png"/><Relationship Id="rId7" Type="http://schemas.openxmlformats.org/officeDocument/2006/relationships/image" Target="../media/image2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81200" y="1646275"/>
            <a:ext cx="3471225" cy="169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3"/>
          <p:cNvPicPr preferRelativeResize="0"/>
          <p:nvPr/>
        </p:nvPicPr>
        <p:blipFill rotWithShape="1">
          <a:blip r:embed="rId4">
            <a:alphaModFix/>
          </a:blip>
          <a:srcRect b="69227" l="0" r="-270" t="2125"/>
          <a:stretch/>
        </p:blipFill>
        <p:spPr>
          <a:xfrm>
            <a:off x="5181200" y="3321900"/>
            <a:ext cx="3471224" cy="4859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pen Chromebook laptop computer" id="263" name="Google Shape;263;p33"/>
          <p:cNvPicPr preferRelativeResize="0"/>
          <p:nvPr/>
        </p:nvPicPr>
        <p:blipFill rotWithShape="1">
          <a:blip r:embed="rId5">
            <a:alphaModFix/>
          </a:blip>
          <a:srcRect b="0" l="0" r="3344" t="0"/>
          <a:stretch/>
        </p:blipFill>
        <p:spPr>
          <a:xfrm>
            <a:off x="4606900" y="1399750"/>
            <a:ext cx="4537098" cy="2822399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33"/>
          <p:cNvSpPr txBox="1"/>
          <p:nvPr>
            <p:ph type="ctrTitle"/>
          </p:nvPr>
        </p:nvSpPr>
        <p:spPr>
          <a:xfrm>
            <a:off x="729450" y="1322450"/>
            <a:ext cx="3787800" cy="198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Final Presentation</a:t>
            </a:r>
            <a:endParaRPr/>
          </a:p>
        </p:txBody>
      </p:sp>
      <p:sp>
        <p:nvSpPr>
          <p:cNvPr id="265" name="Google Shape;265;p33"/>
          <p:cNvSpPr txBox="1"/>
          <p:nvPr>
            <p:ph idx="1" type="subTitle"/>
          </p:nvPr>
        </p:nvSpPr>
        <p:spPr>
          <a:xfrm>
            <a:off x="729445" y="2833475"/>
            <a:ext cx="37878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Abu Batjargal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Sarah Cheung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Alex Jin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Alexandra McElhoe</a:t>
            </a:r>
            <a:endParaRPr sz="1400"/>
          </a:p>
        </p:txBody>
      </p:sp>
      <p:sp>
        <p:nvSpPr>
          <p:cNvPr id="266" name="Google Shape;266;p33"/>
          <p:cNvSpPr txBox="1"/>
          <p:nvPr/>
        </p:nvSpPr>
        <p:spPr>
          <a:xfrm>
            <a:off x="729600" y="4115288"/>
            <a:ext cx="1777500" cy="5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6"/>
              </a:rPr>
              <a:t>Prototype Link</a:t>
            </a:r>
            <a:endParaRPr b="1" sz="1700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572001" cy="3701361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42"/>
          <p:cNvSpPr/>
          <p:nvPr/>
        </p:nvSpPr>
        <p:spPr>
          <a:xfrm>
            <a:off x="0" y="0"/>
            <a:ext cx="4572000" cy="3701400"/>
          </a:xfrm>
          <a:prstGeom prst="rect">
            <a:avLst/>
          </a:prstGeom>
          <a:solidFill>
            <a:srgbClr val="178D7D">
              <a:alpha val="680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p42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Dev Oper's Objective Statements</a:t>
            </a:r>
            <a:endParaRPr sz="3000"/>
          </a:p>
        </p:txBody>
      </p:sp>
      <p:sp>
        <p:nvSpPr>
          <p:cNvPr id="367" name="Google Shape;367;p42"/>
          <p:cNvSpPr/>
          <p:nvPr/>
        </p:nvSpPr>
        <p:spPr>
          <a:xfrm>
            <a:off x="829375" y="1186175"/>
            <a:ext cx="745800" cy="55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p42"/>
          <p:cNvSpPr txBox="1"/>
          <p:nvPr/>
        </p:nvSpPr>
        <p:spPr>
          <a:xfrm>
            <a:off x="5094350" y="603975"/>
            <a:ext cx="3558600" cy="35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"Security is paramount, I hope the entry-levels take that seriously"</a:t>
            </a:r>
            <a:endParaRPr i="1" sz="16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i="1" lang="en" sz="16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“I want to view each individual task of the tool, so I can focus all my energy on the current task.” </a:t>
            </a:r>
            <a:endParaRPr i="1" sz="1600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i="1" lang="en" sz="16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"I'd like see others' comments on ideas before I start any work"</a:t>
            </a:r>
            <a:endParaRPr i="1" sz="1600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i="1" lang="en" sz="16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"I don't need fancy formatting tools, just let me do Ctrl B!"</a:t>
            </a:r>
            <a:endParaRPr i="1" sz="1600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i="1" sz="1600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69" name="Google Shape;369;p42"/>
          <p:cNvSpPr txBox="1"/>
          <p:nvPr>
            <p:ph idx="12" type="sldNum"/>
          </p:nvPr>
        </p:nvSpPr>
        <p:spPr>
          <a:xfrm>
            <a:off x="8536300" y="474985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70" name="Google Shape;370;p42"/>
          <p:cNvSpPr/>
          <p:nvPr/>
        </p:nvSpPr>
        <p:spPr>
          <a:xfrm>
            <a:off x="-850" y="3698100"/>
            <a:ext cx="4832100" cy="1445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1000">
        <p14:flip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43"/>
          <p:cNvSpPr/>
          <p:nvPr/>
        </p:nvSpPr>
        <p:spPr>
          <a:xfrm>
            <a:off x="0" y="4747100"/>
            <a:ext cx="9144000" cy="396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76" name="Google Shape;376;p43"/>
          <p:cNvSpPr txBox="1"/>
          <p:nvPr>
            <p:ph idx="4294967295" type="title"/>
          </p:nvPr>
        </p:nvSpPr>
        <p:spPr>
          <a:xfrm>
            <a:off x="346425" y="4747100"/>
            <a:ext cx="4712100" cy="3942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</a:rPr>
              <a:t>Demo: Create a new project</a:t>
            </a:r>
            <a:endParaRPr sz="1400">
              <a:solidFill>
                <a:srgbClr val="FFFFFF"/>
              </a:solidFill>
            </a:endParaRPr>
          </a:p>
        </p:txBody>
      </p:sp>
      <p:sp>
        <p:nvSpPr>
          <p:cNvPr id="377" name="Google Shape;377;p4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78" name="Google Shape;378;p43" title="HF710 Final Presentation Demo Video_cropped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05438" y="0"/>
            <a:ext cx="6333125" cy="4749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:fade thruBlk="1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44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/>
              <a:t>Iterations</a:t>
            </a:r>
            <a:endParaRPr sz="37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2000"/>
              <a:t>Initial designs in Canva</a:t>
            </a:r>
            <a:endParaRPr b="0" i="1" sz="2000"/>
          </a:p>
        </p:txBody>
      </p:sp>
      <p:sp>
        <p:nvSpPr>
          <p:cNvPr id="384" name="Google Shape;384;p4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85" name="Google Shape;385;p44"/>
          <p:cNvPicPr preferRelativeResize="0"/>
          <p:nvPr/>
        </p:nvPicPr>
        <p:blipFill rotWithShape="1">
          <a:blip r:embed="rId3">
            <a:alphaModFix/>
          </a:blip>
          <a:srcRect b="10617" l="0" r="0" t="10443"/>
          <a:stretch/>
        </p:blipFill>
        <p:spPr>
          <a:xfrm>
            <a:off x="4450875" y="474175"/>
            <a:ext cx="4085424" cy="1951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50875" y="2633207"/>
            <a:ext cx="4085424" cy="2116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44"/>
          <p:cNvPicPr preferRelativeResize="0"/>
          <p:nvPr/>
        </p:nvPicPr>
        <p:blipFill rotWithShape="1">
          <a:blip r:embed="rId5">
            <a:alphaModFix/>
          </a:blip>
          <a:srcRect b="0" l="15497" r="0" t="15297"/>
          <a:stretch/>
        </p:blipFill>
        <p:spPr>
          <a:xfrm>
            <a:off x="729451" y="3138125"/>
            <a:ext cx="3016400" cy="1455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:fade thruBlk="1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7ABA8"/>
        </a:solidFill>
      </p:bgPr>
    </p:bg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Google Shape;392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2238" y="1511025"/>
            <a:ext cx="3920758" cy="2672987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45"/>
          <p:cNvSpPr txBox="1"/>
          <p:nvPr>
            <p:ph type="title"/>
          </p:nvPr>
        </p:nvSpPr>
        <p:spPr>
          <a:xfrm>
            <a:off x="727650" y="564575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Iterations: </a:t>
            </a:r>
            <a:r>
              <a:rPr b="0" lang="en" sz="2200"/>
              <a:t>Double-authentication</a:t>
            </a:r>
            <a:endParaRPr b="0" sz="2200"/>
          </a:p>
        </p:txBody>
      </p:sp>
      <p:sp>
        <p:nvSpPr>
          <p:cNvPr id="394" name="Google Shape;394;p4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95" name="Google Shape;395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1005" y="1511025"/>
            <a:ext cx="3920758" cy="2672983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45"/>
          <p:cNvSpPr/>
          <p:nvPr/>
        </p:nvSpPr>
        <p:spPr>
          <a:xfrm>
            <a:off x="4389901" y="2893250"/>
            <a:ext cx="364200" cy="2328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952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97" name="Google Shape;397;p45"/>
          <p:cNvSpPr txBox="1"/>
          <p:nvPr/>
        </p:nvSpPr>
        <p:spPr>
          <a:xfrm>
            <a:off x="4784438" y="4261100"/>
            <a:ext cx="40539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>
                <a:solidFill>
                  <a:srgbClr val="FFFF00"/>
                </a:solidFill>
                <a:latin typeface="Roboto"/>
                <a:ea typeface="Roboto"/>
                <a:cs typeface="Roboto"/>
                <a:sym typeface="Roboto"/>
              </a:rPr>
              <a:t>SECURITY</a:t>
            </a:r>
            <a:endParaRPr b="1">
              <a:solidFill>
                <a:srgbClr val="FFFF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Double authentication to secure company’s confidential documents</a:t>
            </a: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  <mc:AlternateContent>
    <mc:Choice Requires="p14">
      <p:transition spd="slow" p14:dur="1000">
        <p:push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7ABA8"/>
        </a:solidFill>
      </p:bgPr>
    </p:bg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Google Shape;402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8924" y="1379025"/>
            <a:ext cx="4138301" cy="2942081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46"/>
          <p:cNvSpPr txBox="1"/>
          <p:nvPr/>
        </p:nvSpPr>
        <p:spPr>
          <a:xfrm>
            <a:off x="4775100" y="4321100"/>
            <a:ext cx="40539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>
                <a:solidFill>
                  <a:srgbClr val="FFFF00"/>
                </a:solidFill>
                <a:latin typeface="Roboto"/>
                <a:ea typeface="Roboto"/>
                <a:cs typeface="Roboto"/>
                <a:sym typeface="Roboto"/>
              </a:rPr>
              <a:t>ORGANIZATION AND LAYOUT</a:t>
            </a:r>
            <a:endParaRPr b="1">
              <a:solidFill>
                <a:srgbClr val="FFFF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Content of each comment is grouped into a different section for better readability.</a:t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404" name="Google Shape;404;p4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05" name="Google Shape;405;p46"/>
          <p:cNvSpPr/>
          <p:nvPr/>
        </p:nvSpPr>
        <p:spPr>
          <a:xfrm>
            <a:off x="4368895" y="2893250"/>
            <a:ext cx="406200" cy="357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952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406" name="Google Shape;406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6775" y="1379025"/>
            <a:ext cx="4138301" cy="2942074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46"/>
          <p:cNvSpPr/>
          <p:nvPr/>
        </p:nvSpPr>
        <p:spPr>
          <a:xfrm>
            <a:off x="3334900" y="1649800"/>
            <a:ext cx="940200" cy="20259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Google Shape;408;p46"/>
          <p:cNvSpPr/>
          <p:nvPr/>
        </p:nvSpPr>
        <p:spPr>
          <a:xfrm>
            <a:off x="8067025" y="1649800"/>
            <a:ext cx="940200" cy="20259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9" name="Google Shape;409;p46"/>
          <p:cNvSpPr txBox="1"/>
          <p:nvPr/>
        </p:nvSpPr>
        <p:spPr>
          <a:xfrm>
            <a:off x="5496325" y="1379025"/>
            <a:ext cx="3039900" cy="1169700"/>
          </a:xfrm>
          <a:prstGeom prst="rect">
            <a:avLst/>
          </a:prstGeom>
          <a:solidFill>
            <a:srgbClr val="000000">
              <a:alpha val="50840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00"/>
                </a:solidFill>
                <a:latin typeface="Roboto"/>
                <a:ea typeface="Roboto"/>
                <a:cs typeface="Roboto"/>
                <a:sym typeface="Roboto"/>
              </a:rPr>
              <a:t>Stakeholder:</a:t>
            </a:r>
            <a:endParaRPr sz="1600">
              <a:solidFill>
                <a:srgbClr val="FFFF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“We don’t want to re-create video call and chat box, there are existing tools.”</a:t>
            </a:r>
            <a:endParaRPr i="1" sz="16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10" name="Google Shape;410;p46"/>
          <p:cNvSpPr txBox="1"/>
          <p:nvPr>
            <p:ph type="title"/>
          </p:nvPr>
        </p:nvSpPr>
        <p:spPr>
          <a:xfrm>
            <a:off x="727650" y="564575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Iterations: </a:t>
            </a:r>
            <a:r>
              <a:rPr b="0" lang="en" sz="2200"/>
              <a:t>Right-side modules</a:t>
            </a:r>
            <a:endParaRPr b="0" sz="22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7ABA8"/>
        </a:solidFill>
      </p:bgPr>
    </p:bg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Google Shape;415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7495" y="1616900"/>
            <a:ext cx="4064082" cy="2425750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4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17" name="Google Shape;417;p47"/>
          <p:cNvSpPr/>
          <p:nvPr/>
        </p:nvSpPr>
        <p:spPr>
          <a:xfrm>
            <a:off x="4368895" y="2650988"/>
            <a:ext cx="406200" cy="357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952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418" name="Google Shape;418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616900"/>
            <a:ext cx="4064094" cy="2425756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47"/>
          <p:cNvSpPr txBox="1"/>
          <p:nvPr/>
        </p:nvSpPr>
        <p:spPr>
          <a:xfrm>
            <a:off x="4775100" y="4153825"/>
            <a:ext cx="40539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>
                <a:solidFill>
                  <a:srgbClr val="FFFF00"/>
                </a:solidFill>
                <a:latin typeface="Roboto"/>
                <a:ea typeface="Roboto"/>
                <a:cs typeface="Roboto"/>
                <a:sym typeface="Roboto"/>
              </a:rPr>
              <a:t>ICONOGRAPHY</a:t>
            </a:r>
            <a:endParaRPr b="1">
              <a:solidFill>
                <a:srgbClr val="FFFF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Besides colors, icons are used as well to differentiate user’s contributions to tool.</a:t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420" name="Google Shape;420;p47"/>
          <p:cNvSpPr txBox="1"/>
          <p:nvPr/>
        </p:nvSpPr>
        <p:spPr>
          <a:xfrm>
            <a:off x="5661375" y="1379025"/>
            <a:ext cx="3039900" cy="1416000"/>
          </a:xfrm>
          <a:prstGeom prst="rect">
            <a:avLst/>
          </a:prstGeom>
          <a:solidFill>
            <a:srgbClr val="000000">
              <a:alpha val="50840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00"/>
                </a:solidFill>
                <a:latin typeface="Roboto"/>
                <a:ea typeface="Roboto"/>
                <a:cs typeface="Roboto"/>
                <a:sym typeface="Roboto"/>
              </a:rPr>
              <a:t>Stakeholder:</a:t>
            </a:r>
            <a:endParaRPr sz="1600">
              <a:solidFill>
                <a:srgbClr val="FFFF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“If there are a lot of participants, lots of different colors will be used and might be hard for a person to differentiate.”</a:t>
            </a:r>
            <a:endParaRPr i="1" sz="16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21" name="Google Shape;421;p47"/>
          <p:cNvSpPr/>
          <p:nvPr/>
        </p:nvSpPr>
        <p:spPr>
          <a:xfrm>
            <a:off x="212550" y="2172925"/>
            <a:ext cx="548700" cy="18096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2" name="Google Shape;422;p47"/>
          <p:cNvSpPr/>
          <p:nvPr/>
        </p:nvSpPr>
        <p:spPr>
          <a:xfrm>
            <a:off x="5012650" y="2173100"/>
            <a:ext cx="548700" cy="18096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3" name="Google Shape;423;p47"/>
          <p:cNvSpPr txBox="1"/>
          <p:nvPr>
            <p:ph type="title"/>
          </p:nvPr>
        </p:nvSpPr>
        <p:spPr>
          <a:xfrm>
            <a:off x="727650" y="564575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Iterations: </a:t>
            </a:r>
            <a:r>
              <a:rPr b="0" lang="en" sz="2200"/>
              <a:t>Collaboration Icons</a:t>
            </a:r>
            <a:endParaRPr b="0" sz="22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7ABA8"/>
        </a:solidFill>
      </p:bgPr>
    </p:bg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Google Shape;428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778" y="1379025"/>
            <a:ext cx="4138301" cy="2942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68926" y="1379025"/>
            <a:ext cx="4138301" cy="2942081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4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31" name="Google Shape;431;p48"/>
          <p:cNvSpPr/>
          <p:nvPr/>
        </p:nvSpPr>
        <p:spPr>
          <a:xfrm>
            <a:off x="4368895" y="2650988"/>
            <a:ext cx="406200" cy="357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952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432" name="Google Shape;432;p48"/>
          <p:cNvSpPr txBox="1"/>
          <p:nvPr/>
        </p:nvSpPr>
        <p:spPr>
          <a:xfrm>
            <a:off x="4775100" y="4321100"/>
            <a:ext cx="40539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>
                <a:solidFill>
                  <a:srgbClr val="FFFF00"/>
                </a:solidFill>
                <a:latin typeface="Roboto"/>
                <a:ea typeface="Roboto"/>
                <a:cs typeface="Roboto"/>
                <a:sym typeface="Roboto"/>
              </a:rPr>
              <a:t>CONSISTENCY AND CONTROLS</a:t>
            </a:r>
            <a:endParaRPr b="1">
              <a:solidFill>
                <a:srgbClr val="FFFF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Button has on-brand color and allows user to customize blueprint with available tools.</a:t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433" name="Google Shape;433;p48"/>
          <p:cNvSpPr/>
          <p:nvPr/>
        </p:nvSpPr>
        <p:spPr>
          <a:xfrm>
            <a:off x="1156950" y="1630850"/>
            <a:ext cx="2104500" cy="5352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4" name="Google Shape;434;p48"/>
          <p:cNvSpPr/>
          <p:nvPr/>
        </p:nvSpPr>
        <p:spPr>
          <a:xfrm>
            <a:off x="5885825" y="1630850"/>
            <a:ext cx="2104500" cy="5352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5" name="Google Shape;435;p48"/>
          <p:cNvSpPr txBox="1"/>
          <p:nvPr>
            <p:ph type="title"/>
          </p:nvPr>
        </p:nvSpPr>
        <p:spPr>
          <a:xfrm>
            <a:off x="727650" y="564575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Iterations: </a:t>
            </a:r>
            <a:r>
              <a:rPr b="0" lang="en" sz="2200"/>
              <a:t>Customize blueprints</a:t>
            </a:r>
            <a:endParaRPr b="0" sz="22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7ABA8"/>
        </a:solidFill>
      </p:bgPr>
    </p:bg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Google Shape;440;p49"/>
          <p:cNvPicPr preferRelativeResize="0"/>
          <p:nvPr/>
        </p:nvPicPr>
        <p:blipFill rotWithShape="1">
          <a:blip r:embed="rId3">
            <a:alphaModFix/>
          </a:blip>
          <a:srcRect b="0" l="22003" r="21778" t="0"/>
          <a:stretch/>
        </p:blipFill>
        <p:spPr>
          <a:xfrm>
            <a:off x="581875" y="1443625"/>
            <a:ext cx="2749140" cy="253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239400"/>
            <a:ext cx="4138301" cy="2942085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4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43" name="Google Shape;443;p49"/>
          <p:cNvSpPr/>
          <p:nvPr/>
        </p:nvSpPr>
        <p:spPr>
          <a:xfrm>
            <a:off x="3718157" y="2511363"/>
            <a:ext cx="406200" cy="357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952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444" name="Google Shape;444;p49"/>
          <p:cNvSpPr txBox="1"/>
          <p:nvPr/>
        </p:nvSpPr>
        <p:spPr>
          <a:xfrm>
            <a:off x="4775100" y="4251425"/>
            <a:ext cx="40539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>
                <a:solidFill>
                  <a:srgbClr val="FFFF00"/>
                </a:solidFill>
                <a:latin typeface="Roboto"/>
                <a:ea typeface="Roboto"/>
                <a:cs typeface="Roboto"/>
                <a:sym typeface="Roboto"/>
              </a:rPr>
              <a:t>NAVIGATION</a:t>
            </a:r>
            <a:endParaRPr b="1">
              <a:solidFill>
                <a:srgbClr val="FFFF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User can zoom into one section of the tool and navigate through the sections with mini map.</a:t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445" name="Google Shape;445;p49"/>
          <p:cNvSpPr txBox="1"/>
          <p:nvPr>
            <p:ph type="title"/>
          </p:nvPr>
        </p:nvSpPr>
        <p:spPr>
          <a:xfrm>
            <a:off x="727650" y="564575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Iterations: </a:t>
            </a:r>
            <a:r>
              <a:rPr b="0" lang="en" sz="2200"/>
              <a:t>Task View</a:t>
            </a:r>
            <a:endParaRPr b="0" sz="22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7ABA8"/>
        </a:solidFill>
      </p:bgPr>
    </p:bg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" name="Google Shape;450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1" y="1239400"/>
            <a:ext cx="4138301" cy="2942074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5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52" name="Google Shape;452;p50"/>
          <p:cNvSpPr/>
          <p:nvPr/>
        </p:nvSpPr>
        <p:spPr>
          <a:xfrm>
            <a:off x="3588320" y="2511363"/>
            <a:ext cx="406200" cy="357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952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453" name="Google Shape;453;p50"/>
          <p:cNvSpPr txBox="1"/>
          <p:nvPr/>
        </p:nvSpPr>
        <p:spPr>
          <a:xfrm>
            <a:off x="4775100" y="4251425"/>
            <a:ext cx="40539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>
                <a:solidFill>
                  <a:srgbClr val="FFFF00"/>
                </a:solidFill>
                <a:latin typeface="Roboto"/>
                <a:ea typeface="Roboto"/>
                <a:cs typeface="Roboto"/>
                <a:sym typeface="Roboto"/>
              </a:rPr>
              <a:t>CONTROLS</a:t>
            </a:r>
            <a:endParaRPr b="1">
              <a:solidFill>
                <a:srgbClr val="FFFF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Settings allow user to customize export format of executive summary.</a:t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454" name="Google Shape;454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7425" y="1575088"/>
            <a:ext cx="2330015" cy="2668800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50"/>
          <p:cNvSpPr txBox="1"/>
          <p:nvPr>
            <p:ph type="title"/>
          </p:nvPr>
        </p:nvSpPr>
        <p:spPr>
          <a:xfrm>
            <a:off x="727650" y="564575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Iterations: </a:t>
            </a:r>
            <a:r>
              <a:rPr b="0" lang="en" sz="2200"/>
              <a:t>Executive Summary</a:t>
            </a:r>
            <a:endParaRPr b="0" sz="2200"/>
          </a:p>
        </p:txBody>
      </p:sp>
      <p:sp>
        <p:nvSpPr>
          <p:cNvPr id="456" name="Google Shape;456;p50"/>
          <p:cNvSpPr/>
          <p:nvPr/>
        </p:nvSpPr>
        <p:spPr>
          <a:xfrm>
            <a:off x="6955575" y="1575100"/>
            <a:ext cx="1754700" cy="12267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51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Next Steps</a:t>
            </a:r>
            <a:endParaRPr sz="3000"/>
          </a:p>
        </p:txBody>
      </p:sp>
      <p:sp>
        <p:nvSpPr>
          <p:cNvPr id="462" name="Google Shape;462;p51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➔"/>
            </a:pPr>
            <a:r>
              <a:rPr lang="en" sz="2000"/>
              <a:t>Tutorial walkthrough of available features in the ITK platform</a:t>
            </a:r>
            <a:endParaRPr sz="2000"/>
          </a:p>
          <a:p>
            <a:pPr indent="-355600" lvl="0" marL="457200" rtl="0" algn="l">
              <a:spcBef>
                <a:spcPts val="1000"/>
              </a:spcBef>
              <a:spcAft>
                <a:spcPts val="1000"/>
              </a:spcAft>
              <a:buSzPts val="2000"/>
              <a:buChar char="➔"/>
            </a:pPr>
            <a:r>
              <a:rPr lang="en" sz="2000"/>
              <a:t>Premade blueprints for users who have a goal, but don’t know what tools to start with</a:t>
            </a:r>
            <a:endParaRPr sz="2000"/>
          </a:p>
        </p:txBody>
      </p:sp>
      <p:sp>
        <p:nvSpPr>
          <p:cNvPr id="463" name="Google Shape;463;p5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1000">
        <p:fade thruBlk="1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6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6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4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/>
              <a:t>Objective</a:t>
            </a:r>
            <a:endParaRPr sz="3700"/>
          </a:p>
        </p:txBody>
      </p:sp>
      <p:sp>
        <p:nvSpPr>
          <p:cNvPr id="272" name="Google Shape;272;p3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3" name="Google Shape;273;p34"/>
          <p:cNvSpPr txBox="1"/>
          <p:nvPr/>
        </p:nvSpPr>
        <p:spPr>
          <a:xfrm>
            <a:off x="729450" y="1990900"/>
            <a:ext cx="7688400" cy="7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Digitize the MITRE Innovation Toolkit (ITK) </a:t>
            </a:r>
            <a:r>
              <a:rPr lang="en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to enable remote multi-user real-time collaboration and promote innovation across teams</a:t>
            </a:r>
            <a:endParaRPr sz="18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4" name="Google Shape;274;p34"/>
          <p:cNvSpPr txBox="1"/>
          <p:nvPr/>
        </p:nvSpPr>
        <p:spPr>
          <a:xfrm>
            <a:off x="729450" y="3462175"/>
            <a:ext cx="7390800" cy="109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Char char="●"/>
            </a:pPr>
            <a:r>
              <a:rPr lang="en" sz="1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Versatile user experience</a:t>
            </a: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Char char="●"/>
            </a:pPr>
            <a:r>
              <a:rPr lang="en" sz="1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Inclusive of different personas &amp; work styles</a:t>
            </a: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Char char="●"/>
            </a:pPr>
            <a:r>
              <a:rPr lang="en" sz="1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Synthesize multiple tools into projects &amp; blueprints</a:t>
            </a:r>
            <a:endParaRPr/>
          </a:p>
        </p:txBody>
      </p:sp>
      <p:sp>
        <p:nvSpPr>
          <p:cNvPr id="275" name="Google Shape;275;p34"/>
          <p:cNvSpPr txBox="1"/>
          <p:nvPr/>
        </p:nvSpPr>
        <p:spPr>
          <a:xfrm>
            <a:off x="729450" y="300047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Specific Goals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1000">
        <p:push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52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you!</a:t>
            </a:r>
            <a:endParaRPr/>
          </a:p>
        </p:txBody>
      </p:sp>
      <p:sp>
        <p:nvSpPr>
          <p:cNvPr id="469" name="Google Shape;469;p5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1000">
        <p14:gallery dir="l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53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Questions?</a:t>
            </a:r>
            <a:endParaRPr/>
          </a:p>
        </p:txBody>
      </p:sp>
      <p:sp>
        <p:nvSpPr>
          <p:cNvPr id="475" name="Google Shape;475;p5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5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/>
              <a:t>Initial Stages</a:t>
            </a:r>
            <a:endParaRPr sz="3700"/>
          </a:p>
        </p:txBody>
      </p:sp>
      <p:sp>
        <p:nvSpPr>
          <p:cNvPr id="281" name="Google Shape;281;p3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2" name="Google Shape;282;p35"/>
          <p:cNvSpPr txBox="1"/>
          <p:nvPr/>
        </p:nvSpPr>
        <p:spPr>
          <a:xfrm>
            <a:off x="729450" y="1935500"/>
            <a:ext cx="2200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Empathy Maps</a:t>
            </a:r>
            <a:endParaRPr sz="18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83" name="Google Shape;283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9450" y="2752200"/>
            <a:ext cx="3276746" cy="199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99500" y="2731950"/>
            <a:ext cx="3336750" cy="2038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32650" y="376575"/>
            <a:ext cx="3272988" cy="1997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:push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6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/>
              <a:t>Initial Stages</a:t>
            </a:r>
            <a:endParaRPr sz="3700"/>
          </a:p>
        </p:txBody>
      </p:sp>
      <p:sp>
        <p:nvSpPr>
          <p:cNvPr id="291" name="Google Shape;291;p3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2" name="Google Shape;292;p36"/>
          <p:cNvSpPr txBox="1"/>
          <p:nvPr/>
        </p:nvSpPr>
        <p:spPr>
          <a:xfrm>
            <a:off x="729450" y="1935500"/>
            <a:ext cx="2200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Persona Profiles</a:t>
            </a:r>
            <a:endParaRPr sz="18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93" name="Google Shape;29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1250" y="2507300"/>
            <a:ext cx="3523248" cy="2350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03325" y="2509400"/>
            <a:ext cx="3523251" cy="2345875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36"/>
          <p:cNvSpPr txBox="1"/>
          <p:nvPr/>
        </p:nvSpPr>
        <p:spPr>
          <a:xfrm>
            <a:off x="5004250" y="938000"/>
            <a:ext cx="3580500" cy="9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Lato"/>
              <a:buChar char="●"/>
            </a:pPr>
            <a:r>
              <a:rPr lang="en" sz="1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Different roles</a:t>
            </a:r>
            <a:endParaRPr sz="16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Lato"/>
              <a:buChar char="●"/>
            </a:pPr>
            <a:r>
              <a:rPr lang="en" sz="1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Different personalities</a:t>
            </a:r>
            <a:endParaRPr sz="16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Lato"/>
              <a:buChar char="●"/>
            </a:pPr>
            <a:r>
              <a:rPr lang="en" sz="1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Different years of experience</a:t>
            </a:r>
            <a:endParaRPr sz="16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7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/>
              <a:t>Objective 2.0</a:t>
            </a:r>
            <a:endParaRPr sz="3700"/>
          </a:p>
        </p:txBody>
      </p:sp>
      <p:sp>
        <p:nvSpPr>
          <p:cNvPr id="301" name="Google Shape;301;p3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2" name="Google Shape;302;p37"/>
          <p:cNvSpPr txBox="1"/>
          <p:nvPr/>
        </p:nvSpPr>
        <p:spPr>
          <a:xfrm>
            <a:off x="729450" y="1990900"/>
            <a:ext cx="76884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Transform ITK into a collaboration tool that encourages and unifies participation across varying personas, like Dee and Dev, within the same project</a:t>
            </a:r>
            <a:endParaRPr sz="18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mc:AlternateContent>
    <mc:Choice Requires="p14">
      <p:transition spd="slow" p14:dur="1000">
        <p:push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08" name="Google Shape;308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4400" y="815051"/>
            <a:ext cx="7297101" cy="351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14:gallery dir="l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9"/>
          <p:cNvSpPr txBox="1"/>
          <p:nvPr>
            <p:ph type="title"/>
          </p:nvPr>
        </p:nvSpPr>
        <p:spPr>
          <a:xfrm>
            <a:off x="756900" y="493875"/>
            <a:ext cx="3400800" cy="60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Persona 1</a:t>
            </a:r>
            <a:endParaRPr sz="3000"/>
          </a:p>
        </p:txBody>
      </p:sp>
      <p:grpSp>
        <p:nvGrpSpPr>
          <p:cNvPr id="314" name="Google Shape;314;p39"/>
          <p:cNvGrpSpPr/>
          <p:nvPr/>
        </p:nvGrpSpPr>
        <p:grpSpPr>
          <a:xfrm>
            <a:off x="4883650" y="548263"/>
            <a:ext cx="4056300" cy="4046975"/>
            <a:chOff x="4883650" y="548263"/>
            <a:chExt cx="4056300" cy="4046975"/>
          </a:xfrm>
        </p:grpSpPr>
        <p:pic>
          <p:nvPicPr>
            <p:cNvPr id="315" name="Google Shape;315;p3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149325" y="548263"/>
              <a:ext cx="1440200" cy="1440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6" name="Google Shape;316;p39"/>
            <p:cNvSpPr txBox="1"/>
            <p:nvPr/>
          </p:nvSpPr>
          <p:spPr>
            <a:xfrm>
              <a:off x="5261350" y="2068338"/>
              <a:ext cx="33009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2400">
                  <a:solidFill>
                    <a:srgbClr val="0D8D7C"/>
                  </a:solidFill>
                  <a:latin typeface="Lato"/>
                  <a:ea typeface="Lato"/>
                  <a:cs typeface="Lato"/>
                  <a:sym typeface="Lato"/>
                </a:rPr>
                <a:t>Deandra (Dee) Ziner</a:t>
              </a:r>
              <a:endParaRPr sz="24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17" name="Google Shape;317;p39"/>
            <p:cNvSpPr txBox="1"/>
            <p:nvPr/>
          </p:nvSpPr>
          <p:spPr>
            <a:xfrm>
              <a:off x="5064475" y="2903238"/>
              <a:ext cx="3609900" cy="1692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rgbClr val="595959"/>
                  </a:solidFill>
                  <a:latin typeface="Lato"/>
                  <a:ea typeface="Lato"/>
                  <a:cs typeface="Lato"/>
                  <a:sym typeface="Lato"/>
                </a:rPr>
                <a:t>Dee is working on redesigning the IRS Stimulus Check Portal.</a:t>
              </a:r>
              <a:endParaRPr sz="16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100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rgbClr val="595959"/>
                  </a:solidFill>
                  <a:latin typeface="Lato"/>
                  <a:ea typeface="Lato"/>
                  <a:cs typeface="Lato"/>
                  <a:sym typeface="Lato"/>
                </a:rPr>
                <a:t>She would like a convenient way to collaborate with developers and MITRE for this project.</a:t>
              </a:r>
              <a:endParaRPr sz="16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18" name="Google Shape;318;p39"/>
            <p:cNvSpPr txBox="1"/>
            <p:nvPr/>
          </p:nvSpPr>
          <p:spPr>
            <a:xfrm>
              <a:off x="4883650" y="2484925"/>
              <a:ext cx="40563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rgbClr val="0D8D7C"/>
                  </a:solidFill>
                  <a:latin typeface="Lato"/>
                  <a:ea typeface="Lato"/>
                  <a:cs typeface="Lato"/>
                  <a:sym typeface="Lato"/>
                </a:rPr>
                <a:t>Entry-level designer at the IRS</a:t>
              </a:r>
              <a:endParaRPr sz="16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19" name="Google Shape;319;p39"/>
          <p:cNvGrpSpPr/>
          <p:nvPr/>
        </p:nvGrpSpPr>
        <p:grpSpPr>
          <a:xfrm>
            <a:off x="834688" y="1501750"/>
            <a:ext cx="3605263" cy="2757011"/>
            <a:chOff x="834688" y="1501750"/>
            <a:chExt cx="3605263" cy="2757011"/>
          </a:xfrm>
        </p:grpSpPr>
        <p:sp>
          <p:nvSpPr>
            <p:cNvPr id="320" name="Google Shape;320;p39"/>
            <p:cNvSpPr txBox="1"/>
            <p:nvPr/>
          </p:nvSpPr>
          <p:spPr>
            <a:xfrm>
              <a:off x="1307349" y="1560892"/>
              <a:ext cx="2975400" cy="228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Recent graduate</a:t>
              </a:r>
              <a:endParaRPr sz="1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321" name="Google Shape;321;p3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64236" y="1501750"/>
              <a:ext cx="379330" cy="3632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2" name="Google Shape;322;p39"/>
            <p:cNvSpPr txBox="1"/>
            <p:nvPr/>
          </p:nvSpPr>
          <p:spPr>
            <a:xfrm>
              <a:off x="1307349" y="2029212"/>
              <a:ext cx="3132600" cy="38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Entry-level UX designer</a:t>
              </a:r>
              <a:endParaRPr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23" name="Google Shape;323;p39"/>
            <p:cNvSpPr txBox="1"/>
            <p:nvPr/>
          </p:nvSpPr>
          <p:spPr>
            <a:xfrm>
              <a:off x="1307349" y="2607571"/>
              <a:ext cx="3132600" cy="38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Very outgoing</a:t>
              </a:r>
              <a:endParaRPr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24" name="Google Shape;324;p39"/>
            <p:cNvSpPr txBox="1"/>
            <p:nvPr/>
          </p:nvSpPr>
          <p:spPr>
            <a:xfrm>
              <a:off x="1307349" y="3263768"/>
              <a:ext cx="3132600" cy="38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Loves to think outside the box</a:t>
              </a:r>
              <a:endParaRPr sz="1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25" name="Google Shape;325;p39"/>
            <p:cNvSpPr txBox="1"/>
            <p:nvPr/>
          </p:nvSpPr>
          <p:spPr>
            <a:xfrm>
              <a:off x="1307350" y="3875361"/>
              <a:ext cx="3132600" cy="38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At times</a:t>
              </a:r>
              <a:r>
                <a:rPr lang="en" sz="100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 feel intimidated to share her ideas</a:t>
              </a:r>
              <a:endParaRPr sz="1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326" name="Google Shape;326;p3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66753" y="3885420"/>
              <a:ext cx="379330" cy="3632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7" name="Google Shape;327;p3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34688" y="2029103"/>
              <a:ext cx="443475" cy="4434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8" name="Google Shape;328;p39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834700" y="2624643"/>
              <a:ext cx="400850" cy="400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9" name="Google Shape;329;p39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flipH="1">
              <a:off x="834700" y="3233719"/>
              <a:ext cx="443475" cy="4434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>
    <mc:Choice Requires="p14">
      <p:transition spd="slow" p14:dur="1000">
        <p:fade thruBlk="1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" name="Google Shape;334;p40"/>
          <p:cNvGrpSpPr/>
          <p:nvPr/>
        </p:nvGrpSpPr>
        <p:grpSpPr>
          <a:xfrm>
            <a:off x="4816400" y="548263"/>
            <a:ext cx="4056300" cy="4046975"/>
            <a:chOff x="4816400" y="548263"/>
            <a:chExt cx="4056300" cy="4046975"/>
          </a:xfrm>
        </p:grpSpPr>
        <p:pic>
          <p:nvPicPr>
            <p:cNvPr id="335" name="Google Shape;335;p40"/>
            <p:cNvPicPr preferRelativeResize="0"/>
            <p:nvPr/>
          </p:nvPicPr>
          <p:blipFill rotWithShape="1">
            <a:blip r:embed="rId3">
              <a:alphaModFix/>
            </a:blip>
            <a:srcRect b="0" l="4237" r="20760" t="0"/>
            <a:stretch/>
          </p:blipFill>
          <p:spPr>
            <a:xfrm>
              <a:off x="6115800" y="548263"/>
              <a:ext cx="1440200" cy="1440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6" name="Google Shape;336;p40"/>
            <p:cNvSpPr txBox="1"/>
            <p:nvPr/>
          </p:nvSpPr>
          <p:spPr>
            <a:xfrm>
              <a:off x="5194100" y="2068338"/>
              <a:ext cx="33009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2400">
                  <a:solidFill>
                    <a:srgbClr val="0D8D7C"/>
                  </a:solidFill>
                  <a:latin typeface="Lato"/>
                  <a:ea typeface="Lato"/>
                  <a:cs typeface="Lato"/>
                  <a:sym typeface="Lato"/>
                </a:rPr>
                <a:t>Deevel (Dev) Oper</a:t>
              </a:r>
              <a:endParaRPr sz="24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37" name="Google Shape;337;p40"/>
            <p:cNvSpPr txBox="1"/>
            <p:nvPr/>
          </p:nvSpPr>
          <p:spPr>
            <a:xfrm>
              <a:off x="4983200" y="2903238"/>
              <a:ext cx="3624000" cy="1692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rgbClr val="595959"/>
                  </a:solidFill>
                  <a:latin typeface="Lato"/>
                  <a:ea typeface="Lato"/>
                  <a:cs typeface="Lato"/>
                  <a:sym typeface="Lato"/>
                </a:rPr>
                <a:t>Dev is a developer for the project: redesigning the IRS Stimulus Check Portal</a:t>
              </a:r>
              <a:r>
                <a:rPr lang="en" sz="1600">
                  <a:solidFill>
                    <a:srgbClr val="595959"/>
                  </a:solidFill>
                  <a:latin typeface="Lato"/>
                  <a:ea typeface="Lato"/>
                  <a:cs typeface="Lato"/>
                  <a:sym typeface="Lato"/>
                </a:rPr>
                <a:t>. </a:t>
              </a:r>
              <a:endParaRPr sz="16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100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rgbClr val="595959"/>
                  </a:solidFill>
                  <a:latin typeface="Lato"/>
                  <a:ea typeface="Lato"/>
                  <a:cs typeface="Lato"/>
                  <a:sym typeface="Lato"/>
                </a:rPr>
                <a:t>During project meetings, he doesn’t like to actively voice his thoughts.</a:t>
              </a:r>
              <a:endParaRPr sz="16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38" name="Google Shape;338;p40"/>
            <p:cNvSpPr txBox="1"/>
            <p:nvPr/>
          </p:nvSpPr>
          <p:spPr>
            <a:xfrm>
              <a:off x="4816400" y="2484925"/>
              <a:ext cx="40563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rgbClr val="0D8D7C"/>
                  </a:solidFill>
                  <a:latin typeface="Lato"/>
                  <a:ea typeface="Lato"/>
                  <a:cs typeface="Lato"/>
                  <a:sym typeface="Lato"/>
                </a:rPr>
                <a:t>Sr. Developer at IRS</a:t>
              </a:r>
              <a:endParaRPr sz="16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339" name="Google Shape;339;p40"/>
          <p:cNvSpPr txBox="1"/>
          <p:nvPr>
            <p:ph type="title"/>
          </p:nvPr>
        </p:nvSpPr>
        <p:spPr>
          <a:xfrm>
            <a:off x="756900" y="493875"/>
            <a:ext cx="3241200" cy="96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Persona 2</a:t>
            </a:r>
            <a:endParaRPr sz="3000"/>
          </a:p>
        </p:txBody>
      </p:sp>
      <p:grpSp>
        <p:nvGrpSpPr>
          <p:cNvPr id="340" name="Google Shape;340;p40"/>
          <p:cNvGrpSpPr/>
          <p:nvPr/>
        </p:nvGrpSpPr>
        <p:grpSpPr>
          <a:xfrm>
            <a:off x="814450" y="1628325"/>
            <a:ext cx="3625499" cy="2156706"/>
            <a:chOff x="814450" y="1628325"/>
            <a:chExt cx="3625499" cy="2156706"/>
          </a:xfrm>
        </p:grpSpPr>
        <p:sp>
          <p:nvSpPr>
            <p:cNvPr id="341" name="Google Shape;341;p40"/>
            <p:cNvSpPr txBox="1"/>
            <p:nvPr/>
          </p:nvSpPr>
          <p:spPr>
            <a:xfrm>
              <a:off x="1307349" y="1714604"/>
              <a:ext cx="2975400" cy="228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10+ years of industry experience</a:t>
              </a:r>
              <a:endParaRPr sz="1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42" name="Google Shape;342;p40"/>
            <p:cNvSpPr txBox="1"/>
            <p:nvPr/>
          </p:nvSpPr>
          <p:spPr>
            <a:xfrm>
              <a:off x="1307349" y="2186187"/>
              <a:ext cx="3132600" cy="38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Prefers to work alone</a:t>
              </a:r>
              <a:endParaRPr sz="1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43" name="Google Shape;343;p40"/>
            <p:cNvSpPr txBox="1"/>
            <p:nvPr/>
          </p:nvSpPr>
          <p:spPr>
            <a:xfrm>
              <a:off x="1307349" y="2793908"/>
              <a:ext cx="3132600" cy="38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Tends to stay quiet during meetings</a:t>
              </a:r>
              <a:endParaRPr sz="1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44" name="Google Shape;344;p40"/>
            <p:cNvSpPr txBox="1"/>
            <p:nvPr/>
          </p:nvSpPr>
          <p:spPr>
            <a:xfrm>
              <a:off x="1307349" y="3401631"/>
              <a:ext cx="3132600" cy="38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Frustrated when users do not understand product</a:t>
              </a:r>
              <a:endParaRPr sz="1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345" name="Google Shape;345;p4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56010" y="1628325"/>
              <a:ext cx="400850" cy="4008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6" name="Google Shape;346;p4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34688" y="2105187"/>
              <a:ext cx="443475" cy="4434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7" name="Google Shape;347;p40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27712" y="2756876"/>
              <a:ext cx="457450" cy="457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8" name="Google Shape;348;p40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814450" y="3191900"/>
              <a:ext cx="554100" cy="5541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>
    <mc:Choice Requires="p14">
      <p:transition spd="slow" p14:dur="1000">
        <p14:flip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Google Shape;353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572001" cy="3701361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41"/>
          <p:cNvSpPr/>
          <p:nvPr/>
        </p:nvSpPr>
        <p:spPr>
          <a:xfrm>
            <a:off x="0" y="0"/>
            <a:ext cx="4572000" cy="3701400"/>
          </a:xfrm>
          <a:prstGeom prst="rect">
            <a:avLst/>
          </a:prstGeom>
          <a:solidFill>
            <a:srgbClr val="178D7D">
              <a:alpha val="680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" name="Google Shape;355;p41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Dee Ziner's Objective Statements</a:t>
            </a:r>
            <a:endParaRPr sz="3000"/>
          </a:p>
        </p:txBody>
      </p:sp>
      <p:sp>
        <p:nvSpPr>
          <p:cNvPr id="356" name="Google Shape;356;p41"/>
          <p:cNvSpPr/>
          <p:nvPr/>
        </p:nvSpPr>
        <p:spPr>
          <a:xfrm>
            <a:off x="829375" y="1186175"/>
            <a:ext cx="745800" cy="55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p41"/>
          <p:cNvSpPr txBox="1"/>
          <p:nvPr/>
        </p:nvSpPr>
        <p:spPr>
          <a:xfrm>
            <a:off x="5094350" y="603975"/>
            <a:ext cx="3558600" cy="40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"I want one place where I can organize all of my client projects"</a:t>
            </a:r>
            <a:endParaRPr i="1" sz="1600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600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"When I start a new project, I want to quickly browse through all of the tools to pick one to start with"</a:t>
            </a:r>
            <a:endParaRPr i="1" sz="1600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600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"I want the ability to add on tools to that project and create my own  blueprint"</a:t>
            </a:r>
            <a:endParaRPr i="1" sz="1600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i="1" lang="en" sz="16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“I want to visually see how much I, and the others, have contributed to the tool.”</a:t>
            </a:r>
            <a:endParaRPr sz="1600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i="1" sz="1600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58" name="Google Shape;358;p41"/>
          <p:cNvSpPr txBox="1"/>
          <p:nvPr>
            <p:ph idx="12" type="sldNum"/>
          </p:nvPr>
        </p:nvSpPr>
        <p:spPr>
          <a:xfrm>
            <a:off x="8536300" y="474985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59" name="Google Shape;359;p41"/>
          <p:cNvSpPr/>
          <p:nvPr/>
        </p:nvSpPr>
        <p:spPr>
          <a:xfrm>
            <a:off x="-850" y="3698100"/>
            <a:ext cx="4832100" cy="1445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1000">
        <p:push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0D8D7C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